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319" r:id="rId4"/>
    <p:sldId id="333" r:id="rId5"/>
    <p:sldId id="344" r:id="rId6"/>
    <p:sldId id="345" r:id="rId7"/>
    <p:sldId id="293" r:id="rId8"/>
    <p:sldId id="346" r:id="rId9"/>
    <p:sldId id="347" r:id="rId10"/>
    <p:sldId id="348" r:id="rId11"/>
    <p:sldId id="349" r:id="rId12"/>
    <p:sldId id="326" r:id="rId13"/>
    <p:sldId id="351" r:id="rId14"/>
    <p:sldId id="350" r:id="rId15"/>
    <p:sldId id="317" r:id="rId16"/>
  </p:sldIdLst>
  <p:sldSz cx="9144000" cy="6858000" type="screen4x3"/>
  <p:notesSz cx="6881813" cy="100028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0" userDrawn="1">
          <p15:clr>
            <a:srgbClr val="A4A3A4"/>
          </p15:clr>
        </p15:guide>
        <p15:guide id="2" pos="216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87A87"/>
    <a:srgbClr val="D4F7F8"/>
    <a:srgbClr val="E2F9FA"/>
    <a:srgbClr val="F8B8C3"/>
    <a:srgbClr val="EBFAFB"/>
    <a:srgbClr val="CCFFCC"/>
    <a:srgbClr val="AAC294"/>
    <a:srgbClr val="680000"/>
    <a:srgbClr val="A6E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5E2D3B-AB25-4625-852C-F97A253F375F}">
  <a:tblStyle styleId="{AD5E2D3B-AB25-4625-852C-F97A253F375F}" styleName="Table_0"/>
  <a:tblStyle styleId="{97183DD5-3F2D-473C-ADB9-2D90F62854B8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90" autoAdjust="0"/>
    <p:restoredTop sz="94643" autoAdjust="0"/>
  </p:normalViewPr>
  <p:slideViewPr>
    <p:cSldViewPr>
      <p:cViewPr>
        <p:scale>
          <a:sx n="93" d="100"/>
          <a:sy n="93" d="100"/>
        </p:scale>
        <p:origin x="-302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6" y="-96"/>
      </p:cViewPr>
      <p:guideLst>
        <p:guide orient="horz" pos="3150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714" cy="500545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684"/>
            <a:ext cx="2982714" cy="500544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478" y="9500684"/>
            <a:ext cx="2982713" cy="500544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D4EFCF8E-4AD9-4248-9B2F-69E9A908C2D5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97478" y="0"/>
            <a:ext cx="2982713" cy="500545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3E49EE0A-15FB-4970-BC43-31FE5055104C}" type="datetimeFigureOut">
              <a:rPr lang="fr-FR" smtClean="0"/>
              <a:t>02/03/2020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886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92979" rIns="92979" bIns="92979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649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299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9491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5989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32486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5480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64972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50961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97477" y="0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92979" rIns="92979" bIns="92979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649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299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9491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5989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32486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5480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64972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50961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38213" y="749300"/>
            <a:ext cx="5005387" cy="3752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7694" y="4752755"/>
            <a:ext cx="5506423" cy="4500070"/>
          </a:xfrm>
          <a:prstGeom prst="rect">
            <a:avLst/>
          </a:prstGeom>
          <a:noFill/>
          <a:ln>
            <a:noFill/>
          </a:ln>
        </p:spPr>
        <p:txBody>
          <a:bodyPr lIns="92979" tIns="92979" rIns="92979" bIns="92979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92979" rIns="92979" bIns="92979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649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299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9491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5989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32486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5480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64972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50961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887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5387" cy="3752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7694" y="4752755"/>
            <a:ext cx="5506423" cy="4500070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t" anchorCtr="0">
            <a:noAutofit/>
          </a:bodyPr>
          <a:lstStyle/>
          <a:p>
            <a:endParaRPr dirty="0"/>
          </a:p>
        </p:txBody>
      </p:sp>
      <p:sp>
        <p:nvSpPr>
          <p:cNvPr id="269" name="Shape 269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/>
              <a:pPr algn="r">
                <a:buClr>
                  <a:srgbClr val="000000"/>
                </a:buClr>
                <a:buSzPct val="25000"/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7054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10</a:t>
            </a:fld>
            <a:endParaRPr lang="en-US" dirty="0"/>
          </a:p>
        </p:txBody>
      </p:sp>
      <p:sp>
        <p:nvSpPr>
          <p:cNvPr id="205" name="Shape 205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10</a:t>
            </a:fld>
            <a:endParaRPr lang="en-US" dirty="0"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845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11</a:t>
            </a:fld>
            <a:endParaRPr lang="en-US" dirty="0"/>
          </a:p>
        </p:txBody>
      </p:sp>
      <p:sp>
        <p:nvSpPr>
          <p:cNvPr id="205" name="Shape 205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11</a:t>
            </a:fld>
            <a:endParaRPr lang="en-US" dirty="0"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84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/>
              <a:pPr algn="r">
                <a:buClr>
                  <a:srgbClr val="000000"/>
                </a:buClr>
                <a:buSzPct val="25000"/>
              </a:pPr>
              <a:t>2</a:t>
            </a:fld>
            <a:endParaRPr lang="en-US" sz="1200" dirty="0"/>
          </a:p>
        </p:txBody>
      </p:sp>
      <p:sp>
        <p:nvSpPr>
          <p:cNvPr id="304" name="Shape 3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/>
              <a:pPr algn="r">
                <a:buClr>
                  <a:srgbClr val="000000"/>
                </a:buClr>
                <a:buSzPct val="25000"/>
              </a:pPr>
              <a:t>2</a:t>
            </a:fld>
            <a:endParaRPr lang="en-US" sz="1200" dirty="0"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78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5387" cy="3752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7694" y="4752755"/>
            <a:ext cx="5506423" cy="4500070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41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4</a:t>
            </a:fld>
            <a:endParaRPr lang="en-US" dirty="0"/>
          </a:p>
        </p:txBody>
      </p:sp>
      <p:sp>
        <p:nvSpPr>
          <p:cNvPr id="205" name="Shape 205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4</a:t>
            </a:fld>
            <a:endParaRPr lang="en-US" dirty="0"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845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5</a:t>
            </a:fld>
            <a:endParaRPr lang="en-US" dirty="0"/>
          </a:p>
        </p:txBody>
      </p:sp>
      <p:sp>
        <p:nvSpPr>
          <p:cNvPr id="205" name="Shape 205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5</a:t>
            </a:fld>
            <a:endParaRPr lang="en-US" dirty="0"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845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6</a:t>
            </a:fld>
            <a:endParaRPr lang="en-US" dirty="0"/>
          </a:p>
        </p:txBody>
      </p:sp>
      <p:sp>
        <p:nvSpPr>
          <p:cNvPr id="205" name="Shape 205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6</a:t>
            </a:fld>
            <a:endParaRPr lang="en-US" dirty="0"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845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5387" cy="3752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7694" y="4752755"/>
            <a:ext cx="5506423" cy="4500070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5078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5387" cy="3752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7694" y="4752755"/>
            <a:ext cx="5506423" cy="4500070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5078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3030" tIns="46502" rIns="93030" bIns="46502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9</a:t>
            </a:fld>
            <a:endParaRPr lang="en-US" dirty="0"/>
          </a:p>
        </p:txBody>
      </p:sp>
      <p:sp>
        <p:nvSpPr>
          <p:cNvPr id="205" name="Shape 205"/>
          <p:cNvSpPr txBox="1"/>
          <p:nvPr/>
        </p:nvSpPr>
        <p:spPr>
          <a:xfrm>
            <a:off x="3897477" y="9500683"/>
            <a:ext cx="2982712" cy="500543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 algn="r">
                <a:buClr>
                  <a:srgbClr val="000000"/>
                </a:buClr>
                <a:buSzPct val="25000"/>
              </a:pPr>
              <a:t>9</a:t>
            </a:fld>
            <a:endParaRPr lang="en-US" dirty="0"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6975" cy="3754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385" y="4751147"/>
            <a:ext cx="5049041" cy="4501679"/>
          </a:xfrm>
          <a:prstGeom prst="rect">
            <a:avLst/>
          </a:prstGeom>
          <a:noFill/>
          <a:ln>
            <a:noFill/>
          </a:ln>
        </p:spPr>
        <p:txBody>
          <a:bodyPr lIns="92979" tIns="46477" rIns="92979" bIns="46477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84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42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3/2/2020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6" name="Shape 22"/>
          <p:cNvSpPr txBox="1"/>
          <p:nvPr userDrawn="1"/>
        </p:nvSpPr>
        <p:spPr>
          <a:xfrm>
            <a:off x="3563888" y="6402021"/>
            <a:ext cx="4800600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Bell MT"/>
              <a:buNone/>
            </a:pPr>
            <a:r>
              <a:rPr lang="en-US" sz="1600" b="1" i="0" u="none" strike="noStrike" cap="none" baseline="0" dirty="0">
                <a:solidFill>
                  <a:srgbClr val="680000"/>
                </a:solidFill>
                <a:latin typeface="Bell MT"/>
                <a:ea typeface="Bell MT"/>
                <a:cs typeface="Bell MT"/>
                <a:sym typeface="Bell MT"/>
              </a:rPr>
              <a:t>			</a:t>
            </a:r>
            <a:r>
              <a:rPr lang="en-US" sz="1600" b="1" i="0" u="none" strike="noStrike" cap="none" baseline="0" dirty="0" err="1">
                <a:solidFill>
                  <a:srgbClr val="680000"/>
                </a:solidFill>
                <a:latin typeface="Bell MT"/>
                <a:ea typeface="Bell MT"/>
                <a:cs typeface="Bell MT"/>
                <a:sym typeface="Bell MT"/>
              </a:rPr>
              <a:t>Amicale</a:t>
            </a:r>
            <a:r>
              <a:rPr lang="en-US" sz="1600" b="1" i="0" u="none" strike="noStrike" cap="none" baseline="0" dirty="0">
                <a:solidFill>
                  <a:srgbClr val="680000"/>
                </a:solidFill>
                <a:latin typeface="Bell MT"/>
                <a:ea typeface="Bell MT"/>
                <a:cs typeface="Bell MT"/>
                <a:sym typeface="Bell MT"/>
              </a:rPr>
              <a:t>-Vie 2020</a:t>
            </a:r>
          </a:p>
        </p:txBody>
      </p:sp>
      <p:pic>
        <p:nvPicPr>
          <p:cNvPr id="17" name="Picture 5" descr="LogoAV-vert-intern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910"/>
            <a:ext cx="9366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827584" y="1295294"/>
            <a:ext cx="7776864" cy="17281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alibri"/>
              <a:buNone/>
            </a:pPr>
            <a:r>
              <a:rPr lang="en-US" sz="40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Amicale-Vie de l’ANR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alibri"/>
              <a:buNone/>
            </a:pPr>
            <a:endParaRPr lang="en-US" sz="40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alibri"/>
              <a:buNone/>
            </a:pPr>
            <a:r>
              <a:rPr lang="en-US" sz="40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Mutuelle de protection familiale</a:t>
            </a:r>
            <a:endParaRPr lang="en-US" sz="40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 lang="en-US" sz="40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3384376" cy="255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2922">
            <a:off x="1858181" y="4159409"/>
            <a:ext cx="15001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4114971"/>
            <a:ext cx="5040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Prénom Nom</a:t>
            </a:r>
          </a:p>
          <a:p>
            <a:r>
              <a:rPr lang="fr-FR" sz="2400" dirty="0"/>
              <a:t>Ambassadeur AMV Département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367136" y="774399"/>
            <a:ext cx="7597351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Choisissez la Liberté !</a:t>
            </a:r>
            <a:endParaRPr lang="en-US" sz="32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827585" y="2060848"/>
            <a:ext cx="8208912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Libre choix du capital garanti de 800 € à 8 000 </a:t>
            </a: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€</a:t>
            </a: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</a:rPr>
              <a:t>Jusqu'à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</a:rPr>
              <a:t>24 000€ de capital en cas d'accident </a:t>
            </a:r>
            <a:endParaRPr lang="fr-FR" sz="2000" b="1" dirty="0" smtClean="0">
              <a:solidFill>
                <a:srgbClr val="680000"/>
              </a:solidFill>
              <a:ea typeface="Calibri"/>
              <a:cs typeface="Calibri"/>
            </a:endParaRP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Libre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choix de vos bénéficiaires</a:t>
            </a:r>
          </a:p>
          <a:p>
            <a:pPr marL="34290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Libre choix de la périodicité des cotisations </a:t>
            </a:r>
            <a:endParaRPr lang="fr-FR" sz="2000" b="1" dirty="0" smtClean="0">
              <a:solidFill>
                <a:srgbClr val="680000"/>
              </a:solidFill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</a:rPr>
              <a:t>exonération des </a:t>
            </a: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</a:rPr>
              <a:t>taxes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</a:rPr>
              <a:t>et droits de succession </a:t>
            </a:r>
            <a:r>
              <a:rPr lang="fr-FR" sz="1800" b="1" dirty="0">
                <a:solidFill>
                  <a:srgbClr val="680000"/>
                </a:solidFill>
                <a:ea typeface="Calibri"/>
                <a:cs typeface="Calibri"/>
              </a:rPr>
              <a:t>selon la législation en vigueur</a:t>
            </a:r>
            <a:endParaRPr lang="fr-FR" sz="1800" b="1" dirty="0">
              <a:solidFill>
                <a:srgbClr val="680000"/>
              </a:solidFill>
              <a:ea typeface="Calibri"/>
              <a:cs typeface="Calibri"/>
              <a:sym typeface="Calibri"/>
            </a:endParaRPr>
          </a:p>
          <a:p>
            <a:pPr>
              <a:lnSpc>
                <a:spcPct val="200000"/>
              </a:lnSpc>
              <a:buClr>
                <a:srgbClr val="680000"/>
              </a:buClr>
              <a:buSzPct val="100000"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71809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763686" y="414486"/>
            <a:ext cx="6984777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Choisissez la Sérénité !</a:t>
            </a:r>
            <a:endParaRPr lang="en-US" sz="32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1403648" y="1772816"/>
            <a:ext cx="7560840" cy="4585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Capital doublé </a:t>
            </a: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ou triplé en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cas d’accident</a:t>
            </a:r>
          </a:p>
          <a:p>
            <a:pPr marL="34290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Versement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du capital en 48 heures après réception des justificatifs</a:t>
            </a: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Accompagnement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personnalisé de proximité</a:t>
            </a: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Fonds social de solidarité : une aide financière </a:t>
            </a: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est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versée aux adhérents en difficulté (</a:t>
            </a:r>
            <a:r>
              <a:rPr lang="fr-FR" sz="18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après 2 ans d’adhésion) </a:t>
            </a: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4183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7195" y="2204864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680000"/>
                </a:solidFill>
                <a:latin typeface="Calibri"/>
                <a:ea typeface="Calibri"/>
                <a:cs typeface="Calibri"/>
              </a:rPr>
              <a:t>Un </a:t>
            </a:r>
            <a:r>
              <a:rPr lang="fr-FR" sz="3200" b="1" dirty="0">
                <a:solidFill>
                  <a:srgbClr val="680000"/>
                </a:solidFill>
                <a:latin typeface="Calibri"/>
                <a:ea typeface="Calibri"/>
                <a:cs typeface="Calibri"/>
              </a:rPr>
              <a:t>capital-décès garanti</a:t>
            </a:r>
          </a:p>
          <a:p>
            <a:pPr algn="ctr"/>
            <a:endParaRPr lang="fr-FR" sz="3200" b="1" dirty="0">
              <a:solidFill>
                <a:srgbClr val="680000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fr-FR" sz="3200" b="1" dirty="0">
                <a:solidFill>
                  <a:srgbClr val="680000"/>
                </a:solidFill>
                <a:latin typeface="Calibri"/>
                <a:ea typeface="Calibri"/>
                <a:cs typeface="Calibri"/>
              </a:rPr>
              <a:t>à partir de </a:t>
            </a:r>
            <a:r>
              <a:rPr lang="fr-FR" sz="3600" b="1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2,40 </a:t>
            </a:r>
            <a:r>
              <a:rPr lang="fr-FR" sz="3200" b="1" dirty="0">
                <a:solidFill>
                  <a:srgbClr val="00B0F0"/>
                </a:solidFill>
                <a:latin typeface="Calibri"/>
                <a:ea typeface="Calibri"/>
                <a:cs typeface="Calibri"/>
              </a:rPr>
              <a:t>€</a:t>
            </a:r>
            <a:r>
              <a:rPr lang="fr-FR" sz="3200" b="1" dirty="0">
                <a:solidFill>
                  <a:srgbClr val="680000"/>
                </a:solidFill>
                <a:latin typeface="Calibri"/>
                <a:ea typeface="Calibri"/>
                <a:cs typeface="Calibri"/>
              </a:rPr>
              <a:t> par mois !</a:t>
            </a:r>
          </a:p>
        </p:txBody>
      </p:sp>
    </p:spTree>
    <p:extLst>
      <p:ext uri="{BB962C8B-B14F-4D97-AF65-F5344CB8AC3E}">
        <p14:creationId xmlns:p14="http://schemas.microsoft.com/office/powerpoint/2010/main" val="2620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16632"/>
            <a:ext cx="7416824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rgbClr val="9BBB59"/>
                </a:solidFill>
                <a:latin typeface="Calibri"/>
                <a:ea typeface="Times New Roman"/>
                <a:cs typeface="Times New Roman"/>
              </a:rPr>
              <a:t>OFFRE</a:t>
            </a:r>
            <a:r>
              <a:rPr lang="fr-FR" sz="3600" b="1" dirty="0">
                <a:solidFill>
                  <a:srgbClr val="943634"/>
                </a:solidFill>
                <a:latin typeface="Calibri"/>
              </a:rPr>
              <a:t> </a:t>
            </a:r>
            <a:r>
              <a:rPr lang="fr-FR" sz="3600" b="1" dirty="0">
                <a:solidFill>
                  <a:srgbClr val="00B0F0"/>
                </a:solidFill>
                <a:latin typeface="Calibri"/>
              </a:rPr>
              <a:t>2020</a:t>
            </a:r>
            <a:endParaRPr lang="fr-FR" sz="105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fr-FR" sz="900" b="1" dirty="0">
                <a:solidFill>
                  <a:srgbClr val="00B0F0"/>
                </a:solidFill>
                <a:latin typeface="Calibri"/>
              </a:rPr>
              <a:t> </a:t>
            </a:r>
            <a:endParaRPr lang="fr-FR" sz="105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fr-FR" sz="4800" b="1" dirty="0">
                <a:solidFill>
                  <a:srgbClr val="943634"/>
                </a:solidFill>
                <a:latin typeface="Calibri"/>
              </a:rPr>
              <a:t>6</a:t>
            </a:r>
            <a:r>
              <a:rPr lang="fr-FR" sz="4400" b="1" dirty="0">
                <a:solidFill>
                  <a:srgbClr val="00B0F0"/>
                </a:solidFill>
                <a:latin typeface="Calibri"/>
              </a:rPr>
              <a:t> </a:t>
            </a:r>
            <a:r>
              <a:rPr lang="fr-FR" sz="3200" b="1" dirty="0">
                <a:solidFill>
                  <a:srgbClr val="00B0F0"/>
                </a:solidFill>
                <a:latin typeface="Calibri"/>
              </a:rPr>
              <a:t>mois </a:t>
            </a:r>
            <a:r>
              <a:rPr lang="fr-FR" sz="3200" b="1" dirty="0">
                <a:solidFill>
                  <a:srgbClr val="680000"/>
                </a:solidFill>
                <a:latin typeface="Calibri"/>
              </a:rPr>
              <a:t>de cotisation </a:t>
            </a:r>
            <a:r>
              <a:rPr lang="fr-FR" sz="3200" b="1" dirty="0">
                <a:solidFill>
                  <a:srgbClr val="00B0F0"/>
                </a:solidFill>
                <a:latin typeface="Calibri"/>
              </a:rPr>
              <a:t>gratuits</a:t>
            </a:r>
            <a:endParaRPr lang="fr-FR" sz="105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fr-FR" sz="4000" b="1" dirty="0" smtClean="0">
                <a:solidFill>
                  <a:srgbClr val="943634"/>
                </a:solidFill>
                <a:latin typeface="Calibri"/>
              </a:rPr>
              <a:t>+</a:t>
            </a:r>
            <a:endParaRPr lang="fr-FR" sz="4000" dirty="0" smtClean="0">
              <a:latin typeface="Times New Roman"/>
              <a:ea typeface="Times New Roman"/>
            </a:endParaRPr>
          </a:p>
          <a:p>
            <a:pPr algn="ctr"/>
            <a:r>
              <a:rPr lang="fr-FR" sz="4800" b="1" dirty="0">
                <a:solidFill>
                  <a:srgbClr val="943634"/>
                </a:solidFill>
                <a:latin typeface="Calibri"/>
              </a:rPr>
              <a:t>2</a:t>
            </a:r>
            <a:r>
              <a:rPr lang="fr-FR" sz="3200" b="1" dirty="0">
                <a:solidFill>
                  <a:srgbClr val="00B0F0"/>
                </a:solidFill>
                <a:latin typeface="Calibri"/>
              </a:rPr>
              <a:t> </a:t>
            </a:r>
            <a:r>
              <a:rPr lang="fr-FR" sz="3200" b="1" dirty="0" smtClean="0">
                <a:solidFill>
                  <a:srgbClr val="00B0F0"/>
                </a:solidFill>
                <a:latin typeface="Calibri"/>
              </a:rPr>
              <a:t>années</a:t>
            </a:r>
            <a:r>
              <a:rPr lang="fr-FR" sz="3200" b="1" dirty="0" smtClean="0">
                <a:solidFill>
                  <a:srgbClr val="943634"/>
                </a:solidFill>
                <a:latin typeface="Calibri"/>
              </a:rPr>
              <a:t> d’avantages et de privilèges </a:t>
            </a:r>
            <a:r>
              <a:rPr lang="fr-FR" sz="3200" b="1" dirty="0" smtClean="0">
                <a:solidFill>
                  <a:srgbClr val="00B0F0"/>
                </a:solidFill>
                <a:latin typeface="Calibri"/>
              </a:rPr>
              <a:t>exclusifs </a:t>
            </a:r>
            <a:r>
              <a:rPr lang="fr-FR" sz="3200" b="1" dirty="0" err="1" smtClean="0">
                <a:solidFill>
                  <a:srgbClr val="00B0F0"/>
                </a:solidFill>
                <a:latin typeface="Calibri"/>
              </a:rPr>
              <a:t>Meyclub</a:t>
            </a:r>
            <a:endParaRPr lang="fr-FR" sz="3200" dirty="0" smtClean="0">
              <a:latin typeface="Times New Roman"/>
              <a:ea typeface="Times New Roman"/>
            </a:endParaRPr>
          </a:p>
          <a:p>
            <a:pPr algn="ctr"/>
            <a:r>
              <a:rPr lang="fr-FR" sz="2800" b="1" dirty="0">
                <a:solidFill>
                  <a:srgbClr val="680000"/>
                </a:solidFill>
                <a:latin typeface="Calibri"/>
              </a:rPr>
              <a:t> </a:t>
            </a:r>
            <a:endParaRPr lang="fr-FR" sz="1100" dirty="0">
              <a:latin typeface="Times New Roman"/>
              <a:ea typeface="Times New Roman"/>
            </a:endParaRPr>
          </a:p>
          <a:p>
            <a:pPr algn="just"/>
            <a:r>
              <a:rPr lang="fr-FR" sz="2200" b="1" dirty="0">
                <a:solidFill>
                  <a:srgbClr val="76923C"/>
                </a:solidFill>
                <a:latin typeface="Calibri"/>
              </a:rPr>
              <a:t>Des milliers d’offres billetterie, loisirs, culture, des ventes privées et bons d’achat à tarif réduit dans la France entière</a:t>
            </a:r>
            <a:endParaRPr lang="fr-FR" sz="2200" dirty="0">
              <a:latin typeface="Times New Roman"/>
              <a:ea typeface="Times New Roman"/>
            </a:endParaRPr>
          </a:p>
          <a:p>
            <a:pPr algn="ctr"/>
            <a:r>
              <a:rPr lang="fr-FR" sz="2400" b="1" dirty="0">
                <a:solidFill>
                  <a:srgbClr val="83DDBB"/>
                </a:solidFill>
                <a:latin typeface="Calibri"/>
              </a:rPr>
              <a:t> </a:t>
            </a:r>
            <a:endParaRPr lang="fr-FR" sz="1100" dirty="0">
              <a:latin typeface="Times New Roman"/>
              <a:ea typeface="Times New Roman"/>
            </a:endParaRPr>
          </a:p>
          <a:p>
            <a:pPr algn="ctr"/>
            <a:r>
              <a:rPr lang="fr-FR" sz="2000" b="1" dirty="0">
                <a:solidFill>
                  <a:srgbClr val="00B0F0"/>
                </a:solidFill>
                <a:latin typeface="Calibri"/>
              </a:rPr>
              <a:t>Inclus </a:t>
            </a:r>
            <a:r>
              <a:rPr lang="fr-FR" sz="2000" b="1" dirty="0">
                <a:solidFill>
                  <a:srgbClr val="943634"/>
                </a:solidFill>
                <a:latin typeface="Calibri"/>
              </a:rPr>
              <a:t>un bon d’achat de</a:t>
            </a:r>
            <a:r>
              <a:rPr lang="fr-FR" sz="2000" b="1" dirty="0">
                <a:solidFill>
                  <a:srgbClr val="00B0F0"/>
                </a:solidFill>
                <a:latin typeface="Calibri"/>
              </a:rPr>
              <a:t> </a:t>
            </a:r>
            <a:r>
              <a:rPr lang="fr-FR" sz="2000" b="1" dirty="0">
                <a:solidFill>
                  <a:srgbClr val="943634"/>
                </a:solidFill>
                <a:latin typeface="Calibri"/>
              </a:rPr>
              <a:t>10€</a:t>
            </a:r>
            <a:r>
              <a:rPr lang="fr-FR" sz="2000" b="1" dirty="0">
                <a:solidFill>
                  <a:srgbClr val="00B0F0"/>
                </a:solidFill>
                <a:latin typeface="Calibri"/>
              </a:rPr>
              <a:t> sans minimum d’achat</a:t>
            </a:r>
            <a:endParaRPr lang="fr-FR" sz="1100" dirty="0">
              <a:latin typeface="Times New Roman"/>
              <a:ea typeface="Times New Roman"/>
            </a:endParaRPr>
          </a:p>
          <a:p>
            <a:pPr algn="ctr"/>
            <a:r>
              <a:rPr lang="fr-FR" sz="2000" b="1" dirty="0">
                <a:solidFill>
                  <a:srgbClr val="680000"/>
                </a:solidFill>
                <a:latin typeface="Calibri"/>
              </a:rPr>
              <a:t> </a:t>
            </a:r>
            <a:endParaRPr lang="fr-FR" sz="1100" dirty="0">
              <a:latin typeface="Times New Roman"/>
              <a:ea typeface="Times New Roman"/>
            </a:endParaRPr>
          </a:p>
          <a:p>
            <a:pPr algn="ctr"/>
            <a:r>
              <a:rPr lang="fr-FR" sz="2000" b="1" dirty="0">
                <a:solidFill>
                  <a:srgbClr val="680000"/>
                </a:solidFill>
                <a:latin typeface="Calibri"/>
              </a:rPr>
              <a:t> </a:t>
            </a:r>
            <a:r>
              <a:rPr lang="fr-FR" sz="2400" b="1" dirty="0" smtClean="0">
                <a:solidFill>
                  <a:srgbClr val="680000"/>
                </a:solidFill>
                <a:latin typeface="Calibri"/>
              </a:rPr>
              <a:t>Pour </a:t>
            </a:r>
            <a:r>
              <a:rPr lang="fr-FR" sz="2400" b="1" dirty="0">
                <a:solidFill>
                  <a:srgbClr val="680000"/>
                </a:solidFill>
                <a:latin typeface="Calibri"/>
              </a:rPr>
              <a:t>toute nouvelle adhésion à l’Amicale-Vie du 1er avril au 31 octobre 2020</a:t>
            </a:r>
            <a:endParaRPr lang="fr-FR" sz="1100" dirty="0">
              <a:latin typeface="Times New Roman"/>
              <a:ea typeface="Times New Roman"/>
            </a:endParaRPr>
          </a:p>
          <a:p>
            <a:pPr algn="ctr"/>
            <a:endParaRPr lang="fr-FR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05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908720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200" b="1">
                <a:solidFill>
                  <a:srgbClr val="680000"/>
                </a:solidFill>
                <a:latin typeface="Calibri"/>
                <a:ea typeface="Calibri"/>
                <a:cs typeface="Calibri"/>
              </a:rPr>
              <a:t>Des questions ?</a:t>
            </a:r>
          </a:p>
        </p:txBody>
      </p:sp>
      <p:sp>
        <p:nvSpPr>
          <p:cNvPr id="5" name="Shape 202"/>
          <p:cNvSpPr txBox="1"/>
          <p:nvPr/>
        </p:nvSpPr>
        <p:spPr>
          <a:xfrm>
            <a:off x="1619672" y="2132856"/>
            <a:ext cx="6984776" cy="3797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lvl="0" algn="ctr"/>
            <a:endParaRPr lang="fr-FR" sz="3200" b="1" dirty="0">
              <a:solidFill>
                <a:srgbClr val="680000"/>
              </a:solidFill>
              <a:ea typeface="Calibri"/>
              <a:cs typeface="Calibri"/>
            </a:endParaRPr>
          </a:p>
          <a:p>
            <a:pPr lvl="0" algn="ctr"/>
            <a:r>
              <a:rPr lang="fr-FR" sz="3200" b="1" dirty="0">
                <a:solidFill>
                  <a:srgbClr val="680000"/>
                </a:solidFill>
                <a:ea typeface="Calibri"/>
                <a:cs typeface="Calibri"/>
              </a:rPr>
              <a:t>Contactez </a:t>
            </a:r>
            <a:r>
              <a:rPr lang="fr-FR" sz="3200" b="1" dirty="0">
                <a:solidFill>
                  <a:srgbClr val="00B0F0"/>
                </a:solidFill>
                <a:ea typeface="Calibri"/>
                <a:cs typeface="Calibri"/>
              </a:rPr>
              <a:t>Prénom Nom</a:t>
            </a:r>
            <a:endParaRPr lang="fr-FR" sz="3200" b="1" i="1" dirty="0">
              <a:solidFill>
                <a:srgbClr val="00B0F0"/>
              </a:solidFill>
              <a:ea typeface="Calibri"/>
              <a:cs typeface="Calibri"/>
            </a:endParaRPr>
          </a:p>
          <a:p>
            <a:pPr lvl="0" algn="ctr"/>
            <a:r>
              <a:rPr lang="fr-FR" sz="3200" b="1" dirty="0">
                <a:solidFill>
                  <a:srgbClr val="680000"/>
                </a:solidFill>
                <a:ea typeface="Calibri"/>
                <a:cs typeface="Calibri"/>
              </a:rPr>
              <a:t>votre ambassadeur départemental</a:t>
            </a:r>
          </a:p>
          <a:p>
            <a:pPr lvl="0" algn="ctr"/>
            <a:endParaRPr lang="fr-FR" sz="3200" b="1" dirty="0">
              <a:solidFill>
                <a:srgbClr val="680000"/>
              </a:solidFill>
              <a:ea typeface="Calibri"/>
              <a:cs typeface="Calibri"/>
            </a:endParaRPr>
          </a:p>
          <a:p>
            <a:pPr lvl="0" algn="ctr"/>
            <a:r>
              <a:rPr lang="fr-FR" sz="3200" b="1" dirty="0">
                <a:solidFill>
                  <a:srgbClr val="680000"/>
                </a:solidFill>
                <a:ea typeface="Calibri"/>
                <a:cs typeface="Calibri"/>
              </a:rPr>
              <a:t>Visitez notre site Internet </a:t>
            </a:r>
          </a:p>
          <a:p>
            <a:pPr lvl="0" algn="ctr"/>
            <a:r>
              <a:rPr lang="fr-FR" sz="3200" b="1" u="sng" dirty="0">
                <a:solidFill>
                  <a:srgbClr val="00B0F0"/>
                </a:solidFill>
                <a:ea typeface="Calibri"/>
                <a:cs typeface="Calibri"/>
              </a:rPr>
              <a:t>www.amicale-vie.fr </a:t>
            </a:r>
            <a:endParaRPr sz="1800" b="0" i="0" u="none" strike="noStrike" cap="none" baseline="0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14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uckert\Dropbox\AMV\ARMICOM\volonté de servir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4693"/>
            <a:ext cx="4666577" cy="247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1215866" y="1268760"/>
            <a:ext cx="7604606" cy="50405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20000"/>
              </a:lnSpc>
              <a:buClr>
                <a:srgbClr val="FF6600"/>
              </a:buClr>
              <a:buSzPct val="25000"/>
            </a:pPr>
            <a:r>
              <a:rPr lang="en-US" sz="3200" b="1" dirty="0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  1962</a:t>
            </a:r>
            <a:r>
              <a:rPr lang="en-US" sz="2400" b="1" dirty="0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120000"/>
              </a:lnSpc>
              <a:buClr>
                <a:srgbClr val="FF6600"/>
              </a:buClr>
              <a:buSzPct val="25000"/>
            </a:pP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Une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association              </a:t>
            </a:r>
            <a:r>
              <a:rPr lang="en-US" sz="2800" b="1" noProof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une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mutuelle</a:t>
            </a: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Calibri"/>
              <a:buNone/>
            </a:pPr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Calibri"/>
              <a:buNone/>
            </a:pPr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L’assemblée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générale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fondatrice</a:t>
            </a:r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n-US" sz="2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Amicale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-Vie de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l’ANR</a:t>
            </a:r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    1er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avril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1963  </a:t>
            </a:r>
          </a:p>
          <a:p>
            <a:pPr algn="ctr"/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Dépôt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du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contrat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groupe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CNP,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notre</a:t>
            </a:r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partenaire</a:t>
            </a:r>
            <a:endParaRPr lang="en-US" sz="28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28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algn="ctr">
              <a:lnSpc>
                <a:spcPct val="120000"/>
              </a:lnSpc>
              <a:buClr>
                <a:srgbClr val="680000"/>
              </a:buClr>
              <a:buSzPct val="75000"/>
            </a:pP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</a:p>
          <a:p>
            <a:pPr marR="0" lvl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75000"/>
            </a:pPr>
            <a:endParaRPr lang="en-US" sz="2400" i="0" u="none" strike="noStrike" cap="none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75000"/>
            </a:pPr>
            <a:endParaRPr lang="en-US" sz="24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960"/>
              </a:spcBef>
              <a:spcAft>
                <a:spcPts val="0"/>
              </a:spcAft>
              <a:buClr>
                <a:srgbClr val="7030A0"/>
              </a:buClr>
              <a:buSzPct val="25000"/>
              <a:buFont typeface="Calibri"/>
              <a:buNone/>
            </a:pPr>
            <a:r>
              <a:rPr lang="en-US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baseline="0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 dirty="0">
              <a:solidFill>
                <a:srgbClr val="99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5004048" y="2168894"/>
            <a:ext cx="403095" cy="144016"/>
          </a:xfrm>
          <a:prstGeom prst="rightArrow">
            <a:avLst/>
          </a:prstGeom>
          <a:solidFill>
            <a:srgbClr val="6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49615" y="4325571"/>
            <a:ext cx="340199" cy="31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26640" y="453672"/>
            <a:ext cx="698477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buClr>
                <a:srgbClr val="FF6600"/>
              </a:buClr>
              <a:buSzPct val="25000"/>
            </a:pPr>
            <a:r>
              <a:rPr lang="en-US" sz="3200" b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Unique depuis 55 </a:t>
            </a:r>
            <a:r>
              <a:rPr lang="en-US" sz="32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ANS…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764704"/>
            <a:ext cx="860444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00" b="1" i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Amicale</a:t>
            </a:r>
            <a:r>
              <a:rPr lang="en-US" sz="4300" b="1" i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-Vie</a:t>
            </a:r>
          </a:p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2636912"/>
            <a:ext cx="8604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300" b="1" i="1" dirty="0">
                <a:solidFill>
                  <a:srgbClr val="680000"/>
                </a:solidFill>
                <a:latin typeface="Calibri"/>
                <a:sym typeface="Calibri"/>
              </a:rPr>
              <a:t>Un service “</a:t>
            </a:r>
            <a:r>
              <a:rPr lang="en-US" sz="5400" b="1" i="1" dirty="0">
                <a:solidFill>
                  <a:srgbClr val="00B0F0"/>
                </a:solidFill>
                <a:latin typeface="Calibri"/>
                <a:sym typeface="Calibri"/>
              </a:rPr>
              <a:t>+</a:t>
            </a:r>
            <a:r>
              <a:rPr lang="en-US" sz="4300" b="1" i="1" dirty="0">
                <a:solidFill>
                  <a:srgbClr val="680000"/>
                </a:solidFill>
                <a:latin typeface="Calibri"/>
                <a:sym typeface="Calibri"/>
              </a:rPr>
              <a:t>”  de </a:t>
            </a:r>
            <a:r>
              <a:rPr lang="en-US" sz="4300" b="1" i="1" dirty="0" err="1">
                <a:solidFill>
                  <a:srgbClr val="680000"/>
                </a:solidFill>
                <a:latin typeface="Calibri"/>
                <a:sym typeface="Calibri"/>
              </a:rPr>
              <a:t>l’ANR</a:t>
            </a:r>
            <a:endParaRPr lang="en-US" sz="4300" b="1" i="1" dirty="0">
              <a:solidFill>
                <a:srgbClr val="680000"/>
              </a:solidFill>
              <a:latin typeface="Calibri"/>
              <a:sym typeface="Calibri"/>
            </a:endParaRPr>
          </a:p>
          <a:p>
            <a:pPr algn="ctr"/>
            <a:endParaRPr lang="en-US" sz="4300" b="1" i="1" dirty="0">
              <a:solidFill>
                <a:srgbClr val="680000"/>
              </a:solidFill>
              <a:latin typeface="Calibri"/>
              <a:sym typeface="Calibri"/>
            </a:endParaRPr>
          </a:p>
          <a:p>
            <a:pPr algn="ctr"/>
            <a:r>
              <a:rPr lang="en-US" sz="4300" b="1" i="1" dirty="0" smtClean="0">
                <a:solidFill>
                  <a:srgbClr val="680000"/>
                </a:solidFill>
                <a:latin typeface="Calibri"/>
                <a:sym typeface="Calibri"/>
              </a:rPr>
              <a:t>au </a:t>
            </a:r>
            <a:r>
              <a:rPr lang="en-US" sz="4300" b="1" i="1" dirty="0">
                <a:solidFill>
                  <a:srgbClr val="680000"/>
                </a:solidFill>
                <a:latin typeface="Calibri"/>
                <a:sym typeface="Calibri"/>
              </a:rPr>
              <a:t>service des adhérents ANR</a:t>
            </a:r>
            <a:endParaRPr lang="fr-FR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00" y="2604054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913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304800" y="2438400"/>
            <a:ext cx="88391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 Black"/>
              <a:buNone/>
            </a:pPr>
            <a:r>
              <a:rPr lang="en-US" sz="3200" b="1" i="0" u="none" strike="noStrike" cap="none" baseline="0" dirty="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051720" y="404590"/>
            <a:ext cx="6840759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Point </a:t>
            </a:r>
            <a:r>
              <a:rPr lang="en-US" sz="32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d’étape</a:t>
            </a:r>
            <a:r>
              <a:rPr lang="en-US" sz="3200" b="1" i="0" u="none" strike="noStrike" cap="none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au 31 </a:t>
            </a:r>
            <a:r>
              <a:rPr lang="en-US" sz="3200" b="1" i="0" u="none" strike="noStrike" cap="none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décembre</a:t>
            </a:r>
            <a:r>
              <a:rPr lang="en-US" sz="3200" b="1" i="0" u="none" strike="noStrike" cap="none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lang="en-US" sz="32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1259632" y="1484784"/>
            <a:ext cx="7632848" cy="4536504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11 605  </a:t>
            </a:r>
            <a:r>
              <a:rPr lang="en-US" sz="24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adhérents</a:t>
            </a:r>
            <a:endParaRPr lang="en-US" sz="24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15,8 % </a:t>
            </a:r>
            <a:r>
              <a:rPr lang="en-US" sz="24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d’adhérents</a:t>
            </a:r>
            <a:r>
              <a:rPr lang="en-US" sz="24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ANR </a:t>
            </a:r>
            <a:r>
              <a:rPr lang="en-US" sz="24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fidélisés</a:t>
            </a:r>
            <a:endParaRPr lang="en-US" sz="2400" b="1" dirty="0">
              <a:solidFill>
                <a:srgbClr val="680000"/>
              </a:solidFill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76 ans de moyenne d'âge</a:t>
            </a: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dirty="0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Plus de 40 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millions € capital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garanti</a:t>
            </a:r>
            <a:endParaRPr lang="en-US" sz="2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Certifiée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Orias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pour la 6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ème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année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consécutive</a:t>
            </a:r>
            <a:endParaRPr lang="en-US" sz="2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Fonds social : </a:t>
            </a:r>
            <a:r>
              <a:rPr lang="en-US" sz="2400" b="1" i="0" u="none" strike="noStrike" cap="none" baseline="0" dirty="0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b="1" dirty="0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100 €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versés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US" sz="2400" b="1" dirty="0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adhérents</a:t>
            </a:r>
            <a:r>
              <a:rPr lang="en-US" sz="24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24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difficulté</a:t>
            </a:r>
            <a:endParaRPr lang="en-US" sz="2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21408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547665" y="774399"/>
            <a:ext cx="7361582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Calibri"/>
              <a:buNone/>
            </a:pPr>
            <a:r>
              <a:rPr lang="en-US" sz="3000" b="1" i="0" u="none" strike="noStrike" cap="none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30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ouveaux </a:t>
            </a:r>
            <a:r>
              <a:rPr lang="en-US" sz="30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adhérents</a:t>
            </a:r>
            <a:r>
              <a:rPr lang="en-US" sz="30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2019 : </a:t>
            </a:r>
            <a:r>
              <a:rPr lang="en-US" sz="3000" b="1" i="0" u="none" strike="noStrike" cap="none" baseline="0" dirty="0" smtClean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challenge </a:t>
            </a:r>
            <a:r>
              <a:rPr lang="en-US" sz="3000" b="1" i="0" u="none" strike="noStrike" cap="none" baseline="0" dirty="0" err="1" smtClean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réussi</a:t>
            </a:r>
            <a:endParaRPr lang="en-US" sz="3000" b="1" i="0" u="none" strike="noStrike" cap="none" baseline="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1458889" y="1916111"/>
            <a:ext cx="7793631" cy="3529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1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476</a:t>
            </a: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nouveaux </a:t>
            </a:r>
            <a:r>
              <a:rPr lang="en-US" sz="21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adhérents</a:t>
            </a: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1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Le capital-</a:t>
            </a:r>
            <a:r>
              <a:rPr lang="en-US" sz="21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décès</a:t>
            </a:r>
            <a:r>
              <a:rPr lang="en-US" sz="21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de 4 000 € </a:t>
            </a:r>
            <a:r>
              <a:rPr lang="en-US" sz="21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est</a:t>
            </a:r>
            <a:r>
              <a:rPr lang="en-US" sz="21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1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choisi</a:t>
            </a:r>
            <a:r>
              <a:rPr lang="en-US" sz="21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par 1/3 </a:t>
            </a:r>
            <a:r>
              <a:rPr lang="en-US" sz="21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d’entre</a:t>
            </a:r>
            <a:r>
              <a:rPr lang="en-US" sz="21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1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eux</a:t>
            </a:r>
            <a:endParaRPr lang="en-US" sz="2100" b="1" dirty="0">
              <a:solidFill>
                <a:srgbClr val="680000"/>
              </a:solidFill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1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Ils</a:t>
            </a:r>
            <a:r>
              <a:rPr lang="en-US" sz="21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ont</a:t>
            </a:r>
            <a:r>
              <a:rPr lang="en-US" sz="21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21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moyenne</a:t>
            </a:r>
            <a:r>
              <a:rPr lang="en-US" sz="21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65 </a:t>
            </a:r>
            <a:r>
              <a:rPr lang="en-US" sz="21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ans</a:t>
            </a:r>
            <a:endParaRPr lang="en-US" sz="21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sz="21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% </a:t>
            </a:r>
            <a:r>
              <a:rPr lang="en-US" sz="21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ont</a:t>
            </a: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plus de 71 </a:t>
            </a:r>
            <a:r>
              <a:rPr lang="en-US" sz="2100" b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ans</a:t>
            </a: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1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53 % de femmes et 47 % </a:t>
            </a:r>
            <a:r>
              <a:rPr lang="en-US" sz="2100" b="1" dirty="0" err="1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d’hommes</a:t>
            </a:r>
            <a:endParaRPr lang="en-US" sz="21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endParaRPr lang="en-US" sz="24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88115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259633" y="260648"/>
            <a:ext cx="7632848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Données</a:t>
            </a:r>
            <a:r>
              <a:rPr lang="en-US" sz="28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en-US" sz="28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Actualités</a:t>
            </a:r>
            <a:r>
              <a:rPr lang="en-US" sz="28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locales à</a:t>
            </a:r>
            <a:r>
              <a:rPr lang="en-US" sz="2800" b="1" i="0" u="none" strike="noStrike" cap="none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personnaliser</a:t>
            </a:r>
            <a:endParaRPr lang="en-US" sz="28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1907704" y="1567076"/>
            <a:ext cx="5976664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i="0" u="none" strike="noStrike" cap="none" baseline="0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Xx </a:t>
            </a:r>
            <a:r>
              <a:rPr lang="en-US" sz="2400" b="1" i="0" u="none" strike="noStrike" cap="none" baseline="0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adhérents</a:t>
            </a:r>
            <a:endParaRPr lang="en-US" sz="24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Xx nouveaux </a:t>
            </a:r>
            <a:r>
              <a:rPr lang="en-US" sz="24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adhérents</a:t>
            </a:r>
            <a:endParaRPr lang="en-US" sz="24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Xx % </a:t>
            </a:r>
            <a:r>
              <a:rPr lang="en-US" sz="24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d’adhérents</a:t>
            </a:r>
            <a:r>
              <a:rPr lang="en-US" sz="24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ANR </a:t>
            </a:r>
            <a:r>
              <a:rPr lang="en-US" sz="24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fidélisés</a:t>
            </a:r>
            <a:endParaRPr lang="en-US" sz="2400" b="1" dirty="0">
              <a:solidFill>
                <a:srgbClr val="680000"/>
              </a:solidFill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i="0" u="none" strike="noStrike" cap="none" baseline="0" dirty="0" err="1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xxxxxxxx</a:t>
            </a:r>
            <a:endParaRPr lang="en-US" sz="24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400" b="1" dirty="0" err="1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xxxxxxxx</a:t>
            </a:r>
            <a:endParaRPr lang="en-US" sz="2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1905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627" y="1988840"/>
            <a:ext cx="78788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2 conditions à </a:t>
            </a:r>
            <a:r>
              <a:rPr lang="en-US" sz="4000" b="1" dirty="0" err="1" smtClean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remplir</a:t>
            </a:r>
            <a:endParaRPr lang="en-US" sz="40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4000" b="1" dirty="0" smtClean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40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Etre</a:t>
            </a:r>
            <a:r>
              <a:rPr lang="en-US" sz="4000" b="1" dirty="0">
                <a:solidFill>
                  <a:srgbClr val="680000"/>
                </a:solidFill>
                <a:latin typeface="Calibri"/>
                <a:sym typeface="Calibri"/>
              </a:rPr>
              <a:t> </a:t>
            </a: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âgé</a:t>
            </a:r>
            <a:r>
              <a:rPr lang="en-US" sz="4000" b="1" dirty="0">
                <a:solidFill>
                  <a:srgbClr val="680000"/>
                </a:solidFill>
                <a:latin typeface="Calibri"/>
                <a:sym typeface="Calibri"/>
              </a:rPr>
              <a:t> de </a:t>
            </a: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moins</a:t>
            </a:r>
            <a:r>
              <a:rPr lang="en-US" sz="4000" b="1" dirty="0">
                <a:solidFill>
                  <a:srgbClr val="680000"/>
                </a:solidFill>
                <a:latin typeface="Calibri"/>
                <a:sym typeface="Calibri"/>
              </a:rPr>
              <a:t> de 76 </a:t>
            </a: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ans</a:t>
            </a:r>
            <a:endParaRPr lang="en-US" sz="4000" b="1" dirty="0">
              <a:solidFill>
                <a:srgbClr val="680000"/>
              </a:solidFill>
              <a:latin typeface="Calibri"/>
              <a:sym typeface="Calibri"/>
            </a:endParaRPr>
          </a:p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Etre</a:t>
            </a:r>
            <a:r>
              <a:rPr lang="en-US" sz="4000" b="1" dirty="0">
                <a:solidFill>
                  <a:srgbClr val="680000"/>
                </a:solidFill>
                <a:latin typeface="Calibri"/>
                <a:sym typeface="Calibri"/>
              </a:rPr>
              <a:t> </a:t>
            </a: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adhérent</a:t>
            </a:r>
            <a:r>
              <a:rPr lang="en-US" sz="4000" b="1" dirty="0">
                <a:solidFill>
                  <a:srgbClr val="680000"/>
                </a:solidFill>
                <a:latin typeface="Calibri"/>
                <a:sym typeface="Calibri"/>
              </a:rPr>
              <a:t> à </a:t>
            </a:r>
            <a:r>
              <a:rPr lang="en-US" sz="4000" b="1" dirty="0" err="1">
                <a:solidFill>
                  <a:srgbClr val="680000"/>
                </a:solidFill>
                <a:latin typeface="Calibri"/>
                <a:sym typeface="Calibri"/>
              </a:rPr>
              <a:t>l’ANR</a:t>
            </a:r>
            <a:endParaRPr lang="fr-FR" b="1" dirty="0">
              <a:solidFill>
                <a:srgbClr val="68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476672"/>
            <a:ext cx="86044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i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Puis-je adhérer à l’Amicale-Vie ?</a:t>
            </a:r>
            <a:endParaRPr lang="fr-FR" sz="3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1" y="2151685"/>
            <a:ext cx="86044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4400" b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	Simplicité</a:t>
            </a:r>
          </a:p>
          <a:p>
            <a:r>
              <a:rPr lang="en-US" sz="4400" b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				Liberté</a:t>
            </a:r>
          </a:p>
          <a:p>
            <a:r>
              <a:rPr lang="en-US" sz="4400" b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							Sérénité </a:t>
            </a:r>
            <a:endParaRPr lang="en-US" sz="44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798964"/>
            <a:ext cx="749435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i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Pourquoi</a:t>
            </a:r>
            <a:r>
              <a:rPr lang="en-US" sz="3800" b="1" i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00" b="1" i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choisir</a:t>
            </a:r>
            <a:r>
              <a:rPr lang="en-US" sz="3800" b="1" i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le capital-</a:t>
            </a:r>
            <a:r>
              <a:rPr lang="en-US" sz="3800" b="1" i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décès</a:t>
            </a:r>
            <a:r>
              <a:rPr lang="en-US" sz="3800" b="1" i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800" b="1" i="1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l’Amicale</a:t>
            </a:r>
            <a:r>
              <a:rPr lang="en-US" sz="3800" b="1" i="1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-Vie ?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val="9024167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755358" y="620614"/>
            <a:ext cx="6984777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80000"/>
              </a:buClr>
              <a:buSzPct val="25000"/>
              <a:buFont typeface="Calibri"/>
              <a:buNone/>
            </a:pPr>
            <a:r>
              <a:rPr lang="en-US" sz="3200" b="1" i="0" u="none" strike="noStrike" cap="none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Choisissez</a:t>
            </a:r>
            <a:r>
              <a:rPr lang="en-US" sz="3200" b="1" i="0" u="none" strike="noStrike" cap="none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3200" b="1" i="0" u="none" strike="noStrike" cap="none" dirty="0" err="1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Simplicité</a:t>
            </a:r>
            <a:r>
              <a:rPr lang="en-US" sz="3200" b="1" i="0" u="none" strike="noStrike" cap="none" dirty="0">
                <a:solidFill>
                  <a:srgbClr val="680000"/>
                </a:solidFill>
                <a:latin typeface="Calibri"/>
                <a:ea typeface="Calibri"/>
                <a:cs typeface="Calibri"/>
                <a:sym typeface="Calibri"/>
              </a:rPr>
              <a:t> !</a:t>
            </a:r>
            <a:endParaRPr lang="en-US" sz="32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2483768" y="1916832"/>
            <a:ext cx="626684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Pas </a:t>
            </a: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d’examen médical</a:t>
            </a: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Un simple questionnaire de santé après 71 ans</a:t>
            </a:r>
          </a:p>
          <a:p>
            <a:pPr marL="34290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Pas de frais de </a:t>
            </a:r>
            <a:r>
              <a:rPr lang="fr-FR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dossier</a:t>
            </a:r>
            <a:endParaRPr lang="en-US" sz="2000" b="1" dirty="0">
              <a:solidFill>
                <a:srgbClr val="680000"/>
              </a:solidFill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fr-FR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Un tarif compétitif à garanties équivalentes</a:t>
            </a:r>
            <a:endParaRPr lang="en-US" sz="2000" b="1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200000"/>
              </a:lnSpc>
              <a:buClr>
                <a:srgbClr val="680000"/>
              </a:buClr>
              <a:buSzPct val="100000"/>
              <a:buFont typeface="Noto Symbol"/>
              <a:buChar char="➢"/>
            </a:pPr>
            <a:r>
              <a:rPr lang="en-US" sz="2000" b="1" dirty="0" err="1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Aucunes</a:t>
            </a:r>
            <a:r>
              <a:rPr lang="en-US" sz="2000" b="1" dirty="0" smtClean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options </a:t>
            </a:r>
            <a:r>
              <a:rPr lang="en-US" sz="2000" b="1" dirty="0" err="1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superflues</a:t>
            </a:r>
            <a:r>
              <a:rPr lang="en-US" sz="2000" b="1" dirty="0">
                <a:solidFill>
                  <a:srgbClr val="680000"/>
                </a:solidFill>
                <a:ea typeface="Calibri"/>
                <a:cs typeface="Calibri"/>
                <a:sym typeface="Calibri"/>
              </a:rPr>
              <a:t> </a:t>
            </a:r>
            <a:endParaRPr lang="en-US" sz="2000" b="1" i="0" u="none" strike="noStrike" cap="none" baseline="0" dirty="0">
              <a:solidFill>
                <a:srgbClr val="6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9794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rgbClr val="7F7F7F"/>
      </a:dk1>
      <a:lt1>
        <a:srgbClr val="D8D8D8"/>
      </a:lt1>
      <a:dk2>
        <a:srgbClr val="7F7F7F"/>
      </a:dk2>
      <a:lt2>
        <a:srgbClr val="D8D8D8"/>
      </a:lt2>
      <a:accent1>
        <a:srgbClr val="720026"/>
      </a:accent1>
      <a:accent2>
        <a:srgbClr val="990033"/>
      </a:accent2>
      <a:accent3>
        <a:srgbClr val="BADDE1"/>
      </a:accent3>
      <a:accent4>
        <a:srgbClr val="990033"/>
      </a:accent4>
      <a:accent5>
        <a:srgbClr val="666633"/>
      </a:accent5>
      <a:accent6>
        <a:srgbClr val="990033"/>
      </a:accent6>
      <a:hlink>
        <a:srgbClr val="666633"/>
      </a:hlink>
      <a:folHlink>
        <a:srgbClr val="BBE0E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2176</TotalTime>
  <Words>303</Words>
  <Application>Microsoft Office PowerPoint</Application>
  <PresentationFormat>On-screen Show (4:3)</PresentationFormat>
  <Paragraphs>117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Jean-René Thibaud</dc:creator>
  <cp:lastModifiedBy>Sandrine Huckert</cp:lastModifiedBy>
  <cp:revision>458</cp:revision>
  <cp:lastPrinted>2015-05-28T19:23:49Z</cp:lastPrinted>
  <dcterms:modified xsi:type="dcterms:W3CDTF">2020-03-02T20:54:34Z</dcterms:modified>
</cp:coreProperties>
</file>